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719" r:id="rId3"/>
    <p:sldMasterId id="2147483731" r:id="rId4"/>
  </p:sldMasterIdLst>
  <p:notesMasterIdLst>
    <p:notesMasterId r:id="rId18"/>
  </p:notesMasterIdLst>
  <p:sldIdLst>
    <p:sldId id="281" r:id="rId5"/>
    <p:sldId id="257" r:id="rId6"/>
    <p:sldId id="266" r:id="rId7"/>
    <p:sldId id="272" r:id="rId8"/>
    <p:sldId id="279" r:id="rId9"/>
    <p:sldId id="271" r:id="rId10"/>
    <p:sldId id="270" r:id="rId11"/>
    <p:sldId id="273" r:id="rId12"/>
    <p:sldId id="275" r:id="rId13"/>
    <p:sldId id="278" r:id="rId14"/>
    <p:sldId id="280" r:id="rId15"/>
    <p:sldId id="276" r:id="rId16"/>
    <p:sldId id="277" r:id="rId17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DDDDDD"/>
    <a:srgbClr val="990033"/>
    <a:srgbClr val="FFCC99"/>
    <a:srgbClr val="000099"/>
    <a:srgbClr val="990000"/>
    <a:srgbClr val="FFCC66"/>
    <a:srgbClr val="CC33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82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2166" y="-96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D1FF2-CAA3-4CE2-88A0-943DDD4649D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ED6D7-34E8-4F96-8E1B-B1FE40BE77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0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ED6D7-34E8-4F96-8E1B-B1FE40BE77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ED6D7-34E8-4F96-8E1B-B1FE40BE77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36103-5FD7-45E1-8BA5-7DE8B47220C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36103-5FD7-45E1-8BA5-7DE8B47220C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36103-5FD7-45E1-8BA5-7DE8B47220C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7659CB1-1F7A-4202-BD0C-64E90B3BD54B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81BEC0D-F6C7-4CDF-83C6-013FA3C8042C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CA3711E-74BF-4663-BE8C-A66BA7204A71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61E51CD-4462-487B-BC26-603DADAE83AD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E534-FEA3-42ED-9A8F-68FF5831FF62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9468-D937-4C7A-9A61-21EEEDA43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BE62-6389-4503-8687-E0B4963523D8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26664-1BD6-4777-B5FA-2D894684F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F116-02BC-4834-966D-0B8E0AB1EE9A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F8F3-4A8E-4BDD-A04E-ECBC9F62D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E534-FEA3-42ED-9A8F-68FF5831FF62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9468-D937-4C7A-9A61-21EEEDA43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192C-1836-4031-8765-D480AAC348A4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A2D6-12B7-460D-A5EB-8AFDDB52C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DAC1-17B7-469E-9780-0310B38DDE89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6416-C2A0-4CA9-8CE1-811D1699E7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187A-5DC5-4B06-A75A-E8F7E3378403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BEDD-1AAA-426E-AF36-D5C2EB789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4A85-27F1-4B1A-AF5A-88C17645D6D1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F23B-88DD-420B-A0F8-297893D90C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3246-ECA1-4C81-8D49-84580C3C631A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FAD6-F3F0-4F39-B17F-4C29F50438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C918-A1C4-439B-9814-CF252BA1E566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3E02-D190-43F5-811D-96220B9B6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8D6C-CD1C-43FB-9C9C-6E8CA071EB86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71E5-D040-4AEF-99EA-ED9D731610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192C-1836-4031-8765-D480AAC348A4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A2D6-12B7-460D-A5EB-8AFDDB52C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F991F-204E-4867-916C-8C025133C03E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9CB2-C402-412A-AB13-6717A0F86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BE62-6389-4503-8687-E0B4963523D8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26664-1BD6-4777-B5FA-2D894684F5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F116-02BC-4834-966D-0B8E0AB1EE9A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F8F3-4A8E-4BDD-A04E-ECBC9F62D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E534-FEA3-42ED-9A8F-68FF5831FF62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9468-D937-4C7A-9A61-21EEEDA43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192C-1836-4031-8765-D480AAC348A4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A2D6-12B7-460D-A5EB-8AFDDB52C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DAC1-17B7-469E-9780-0310B38DDE89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6416-C2A0-4CA9-8CE1-811D1699E7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187A-5DC5-4B06-A75A-E8F7E3378403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BEDD-1AAA-426E-AF36-D5C2EB789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4A85-27F1-4B1A-AF5A-88C17645D6D1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F23B-88DD-420B-A0F8-297893D90C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3246-ECA1-4C81-8D49-84580C3C631A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FAD6-F3F0-4F39-B17F-4C29F50438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C918-A1C4-439B-9814-CF252BA1E566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3E02-D190-43F5-811D-96220B9B6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DAC1-17B7-469E-9780-0310B38DDE89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6416-C2A0-4CA9-8CE1-811D1699E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8D6C-CD1C-43FB-9C9C-6E8CA071EB86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71E5-D040-4AEF-99EA-ED9D731610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F991F-204E-4867-916C-8C025133C03E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9CB2-C402-412A-AB13-6717A0F86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BE62-6389-4503-8687-E0B4963523D8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26664-1BD6-4777-B5FA-2D894684F5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F116-02BC-4834-966D-0B8E0AB1EE9A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F8F3-4A8E-4BDD-A04E-ECBC9F62D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975C-8572-4509-AD1F-96389B5A90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5E7E-A064-4F02-9292-D0E564A083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243F-0827-472D-8DF4-F2FA52C0DE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90A0-F872-4885-9DED-0808F13A7D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A42B-0523-411A-A1EE-DA7A10F1C8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4526-9853-4070-9A7D-C57B228C8C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37FC-3485-464B-9F09-1A523D3927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4E2A-1830-4EEF-BE81-1A08986C59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AC66-4E06-4D51-8138-3AFF803348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DD1B-8163-45CF-90F2-2D722D4E8C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1D52D-0618-4DF8-8175-0F1A6572FC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5B18-5361-4B38-BF95-93752DFD02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187A-5DC5-4B06-A75A-E8F7E3378403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BEDD-1AAA-426E-AF36-D5C2EB789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46EE-BD66-4210-BF72-BCD1851A65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571B-9E27-4D54-9174-DD7B14A8D6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EE59-6264-4EF1-B5C6-EA5E99BC19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01BB-829F-4968-907F-681AC2EA7F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E36C-954C-4BC9-8C55-FF6CFC6265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7443-6E83-4637-A278-CD8B85CF26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0E13-CE15-4C60-9D9F-43BF4C7C9C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02B5-61F0-46FB-98FD-2837C26F87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7F8F-EC36-4D27-AD76-AC494A67CF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9EC1-BFCD-432D-9D62-593ABA00AD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4A85-27F1-4B1A-AF5A-88C17645D6D1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F23B-88DD-420B-A0F8-297893D90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3246-ECA1-4C81-8D49-84580C3C631A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FAD6-F3F0-4F39-B17F-4C29F5043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C918-A1C4-439B-9814-CF252BA1E566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3E02-D190-43F5-811D-96220B9B6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8D6C-CD1C-43FB-9C9C-6E8CA071EB86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71E5-D040-4AEF-99EA-ED9D73161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F991F-204E-4867-916C-8C025133C03E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9CB2-C402-412A-AB13-6717A0F86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90E01D-738B-4F47-8F8D-18FE6A84BF83}" type="datetimeFigureOut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91FBB8-85E0-41EE-94F3-1B2355B97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90E01D-738B-4F47-8F8D-18FE6A84BF83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91FBB8-85E0-41EE-94F3-1B2355B973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890E01D-738B-4F47-8F8D-18FE6A84BF83}" type="datetimeFigureOut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F91FBB8-85E0-41EE-94F3-1B2355B973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CD3CB7BC-C94C-4985-8E28-ACDC0FBDDE36}" type="datetimeFigureOut">
              <a:rPr lang="ru-RU">
                <a:solidFill>
                  <a:prstClr val="black">
                    <a:tint val="75000"/>
                  </a:prstClr>
                </a:solidFill>
                <a:latin typeface="Franklin Gothic Book" pitchFamily="34" charset="0"/>
              </a:rPr>
              <a:pPr>
                <a:defRPr/>
              </a:pPr>
              <a:t>15.10.2018</a:t>
            </a:fld>
            <a:endParaRPr lang="ru-RU">
              <a:solidFill>
                <a:prstClr val="black">
                  <a:tint val="75000"/>
                </a:prstClr>
              </a:solidFill>
              <a:latin typeface="Franklin Gothic Book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Franklin Gothic Boo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354C21C6-F7CA-4AF5-8DB6-3225A048F64D}" type="slidenum">
              <a:rPr lang="ru-RU">
                <a:solidFill>
                  <a:prstClr val="black">
                    <a:tint val="75000"/>
                  </a:prstClr>
                </a:solidFill>
                <a:latin typeface="Franklin Gothic Book" pitchFamily="34" charset="0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Franklin Gothic Boo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530_new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8142" y="213756"/>
            <a:ext cx="9712402" cy="574171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735-QUiP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5085" y="154379"/>
            <a:ext cx="6791996" cy="67919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530_new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8142" y="213756"/>
            <a:ext cx="9712402" cy="574171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Ольга_2014\фото\Выборы 2014_УИК_79_58_59_34_32\IMG_394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85720" y="1214422"/>
            <a:ext cx="2928958" cy="1954204"/>
          </a:xfrm>
          <a:prstGeom prst="rect">
            <a:avLst/>
          </a:prstGeom>
          <a:noFill/>
          <a:ln w="12700"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1" name="Picture 2" descr="D:\Ольга_2014\фото\выборы_2014_УИК_15_14_79\IMG_152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071538" y="2857496"/>
            <a:ext cx="2505943" cy="16717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4" name="Picture 2" descr="D:\Ольга_2014\фото\Выборы 2014_УИК_79_58_59_34_32\IMG_4014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758888" y="4000504"/>
            <a:ext cx="3385112" cy="22567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5" name="Picture 4" descr="D:\Ольга_2014\фото\14_09_2014_закрытие участка\IMG_1719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786446" y="571480"/>
            <a:ext cx="3113007" cy="21257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7" name="Picture 6" descr="D:\Ольга_2014\фото\14_09_2014_закрытие участка\IMG_1770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500430" y="3071810"/>
            <a:ext cx="2160000" cy="324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8" name="Picture 2" descr="D:\Ольга_2014\фото\14_09_2014_закрытие участка\IMG_1635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428596" y="4429132"/>
            <a:ext cx="2919838" cy="194655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20" name="Picture 7" descr="D:\Ольга_2014\фото\14_09_2014_закрытие участка\IMG_1816.JP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5536692" y="2643493"/>
            <a:ext cx="2357454" cy="15716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6" name="Picture 3" descr="D:\Ольга_2014\фото\14_09_2014_закрытие участка\IMG_1711.JPG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3214678" y="285728"/>
            <a:ext cx="2506701" cy="27146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6083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 descr="E:\фото_14_сентября_выборы\14 сентября 2014 года. Голосование на выборах Главы Респубилки Коми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743" y="676385"/>
            <a:ext cx="3210634" cy="21404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58405" name="Picture 5" descr="E:\фото_14_сентября_выборы\14 сентября 2014 года. Голосование на выборах Главы Респубилки Коми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6510" y="2524345"/>
            <a:ext cx="3160726" cy="210950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58406" name="Picture 6" descr="E:\фото_14_сентября_выборы\14 сентября 2014 года. Голосование на выборах Главы Респубилки Коми\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1761" y="635697"/>
            <a:ext cx="3328982" cy="222179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C:\Users\kon006\Desktop\элективный_курс_печать\фото для презенатции\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1" y="2857496"/>
            <a:ext cx="4859626" cy="324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07" name="Picture 7" descr="E:\фото_14_сентября_выборы\14 сентября 2014 года. Голосование на выборах Главы Респубилки Коми\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524345"/>
            <a:ext cx="3431443" cy="229018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389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82842" y="642041"/>
            <a:ext cx="670425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История избирательного права в России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894" y="1316960"/>
            <a:ext cx="3420443" cy="169277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2A1500"/>
                </a:solidFill>
                <a:latin typeface="Times New Roman" pitchFamily="18" charset="0"/>
                <a:cs typeface="Times New Roman" pitchFamily="18" charset="0"/>
              </a:rPr>
              <a:t>Древняя </a:t>
            </a:r>
            <a:r>
              <a:rPr lang="ru-RU" sz="2400" b="1" dirty="0">
                <a:solidFill>
                  <a:srgbClr val="2A1500"/>
                </a:solidFill>
                <a:latin typeface="Times New Roman" pitchFamily="18" charset="0"/>
                <a:cs typeface="Times New Roman" pitchFamily="18" charset="0"/>
              </a:rPr>
              <a:t>Русь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2A15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A1500"/>
                </a:solidFill>
                <a:latin typeface="Times New Roman" pitchFamily="18" charset="0"/>
                <a:cs typeface="Times New Roman" pitchFamily="18" charset="0"/>
              </a:rPr>
              <a:t>Вече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A1500"/>
                </a:solidFill>
                <a:latin typeface="Times New Roman" pitchFamily="18" charset="0"/>
                <a:cs typeface="Times New Roman" pitchFamily="18" charset="0"/>
              </a:rPr>
              <a:t>(собрание городской общины)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78" y="3734894"/>
            <a:ext cx="4355197" cy="221599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Средневековая Русь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Земские Соборы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(центральные общегосударственные сословно-представительные учреждения с законосовещательными функциями)</a:t>
            </a:r>
          </a:p>
        </p:txBody>
      </p:sp>
      <p:pic>
        <p:nvPicPr>
          <p:cNvPr id="1028" name="Picture 4" descr="C:\Users\kon006\Desktop\6070641_777d058a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277275" y="1230528"/>
            <a:ext cx="3201707" cy="22632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029" name="Picture 5" descr="C:\Users\kon006\Desktop\,-принадлежащие-к-Книге-об-избрании-на-царство-Великого-Государя,-Царя-и-Великого-Князя-Михаила-Федоровича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95375" y="3823191"/>
            <a:ext cx="2779022" cy="20036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5" name="Стрелка вправо 4"/>
          <p:cNvSpPr/>
          <p:nvPr/>
        </p:nvSpPr>
        <p:spPr>
          <a:xfrm>
            <a:off x="4354304" y="2129601"/>
            <a:ext cx="600075" cy="344488"/>
          </a:xfrm>
          <a:prstGeom prst="rightArrow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575050" y="4484990"/>
            <a:ext cx="522288" cy="365125"/>
          </a:xfrm>
          <a:prstGeom prst="rightArrow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603" y="1214572"/>
            <a:ext cx="5074558" cy="218521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Губная реформа </a:t>
            </a:r>
            <a:endParaRPr lang="ru-RU" sz="24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реформа местного самоуправления)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конец 40-х гг.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XVI в.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1556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Введены должности губных и земских старост,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целовальников.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Губные учреждения – главные органы уездного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управления.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5100" y="3553392"/>
            <a:ext cx="4445165" cy="132343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Губернская реформа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1708-1715 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Уезды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выборные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дворянские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Города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  магистраты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 с 1720 х гг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389" y="5011113"/>
            <a:ext cx="4750129" cy="141577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Право на самоуправление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1785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закреплялось за дворянскими и городскими сообществами.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n006\Desktop\479px-ivan_the_terrible_0028cropped002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068533" y="1321674"/>
            <a:ext cx="1577895" cy="19710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2052" name="Picture 4" descr="C:\Users\kon006\Desktop\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028911" y="3399786"/>
            <a:ext cx="1235034" cy="17367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16" name="Прямоугольник 15"/>
          <p:cNvSpPr/>
          <p:nvPr/>
        </p:nvSpPr>
        <p:spPr>
          <a:xfrm>
            <a:off x="1287839" y="673926"/>
            <a:ext cx="670425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История избирательного права в России</a:t>
            </a:r>
          </a:p>
        </p:txBody>
      </p:sp>
      <p:pic>
        <p:nvPicPr>
          <p:cNvPr id="2051" name="Picture 3" descr="C:\Users\kon006\Desktop\Empress_Catherine_The_Great_circa_1770_(D.G._Levitsky)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574271" y="5011113"/>
            <a:ext cx="1339367" cy="15797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SR_stamp_Perestroy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8558" y="1358222"/>
            <a:ext cx="2071687" cy="100488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7" name="Picture 3" descr="E:\375593-2012-10-25-1534104915fa2cf882062b3b2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2804" y="2081791"/>
            <a:ext cx="2090737" cy="1031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E:\Ельцин, Спиридон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115" y="2671948"/>
            <a:ext cx="5198386" cy="390764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17519" y="182718"/>
            <a:ext cx="4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Конституция Российской Федерации 1993 г.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избирательной системы Российской Федерации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Documents and Settings\Я\Рабочий стол\1326989736_dc0febb0968af799535070e792707991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5167" y="3224099"/>
            <a:ext cx="1590551" cy="11893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30" name="Picture 6" descr="C:\Documents and Settings\Я\Рабочий стол\m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8327" y="4348030"/>
            <a:ext cx="1330593" cy="187395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908050"/>
            <a:ext cx="54006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Конституция России</a:t>
            </a:r>
            <a:b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9138"/>
            <a:ext cx="7345362" cy="4137025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Статья 32</a:t>
            </a:r>
            <a:endParaRPr lang="ru-RU" dirty="0" smtClean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Граждане Российской Федерации имеют право участвовать в управлении делами государства как непосредственно, так и через своих представителей.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Граждане Российской Федерации имеют право избирать и быть избранными в органы государственной власти и органы местного самоуправления, а также участвовать в референдуме.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Не имеют права избирать и быть избранными граждане, признанные судом недееспособными, а также содержащиеся в местах лишения свободы по приговору суда.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33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988" y="5661025"/>
            <a:ext cx="1323975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588" y="492075"/>
            <a:ext cx="5998385" cy="236988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Избирательное право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система правовых норм, регулирующих избирательную систему; право граждан избирать и быть избранным в органы государственной власти и органы местного самоуправления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290" y="4690753"/>
            <a:ext cx="184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Право?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Я\Рабочий стол\fi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9390" y="4606497"/>
            <a:ext cx="994495" cy="171711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90006" y="3526972"/>
            <a:ext cx="4286992" cy="830997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Активное избирательное право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(право избирать)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9502" y="3526972"/>
            <a:ext cx="4358244" cy="830997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Пассивное избирательное право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быть избранным)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642260" y="2909462"/>
            <a:ext cx="344383" cy="475013"/>
          </a:xfrm>
          <a:prstGeom prst="downArrow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87984" y="2897584"/>
            <a:ext cx="344383" cy="475013"/>
          </a:xfrm>
          <a:prstGeom prst="downArrow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50774" y="467887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Обязанность?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60012" y="2125679"/>
            <a:ext cx="7576457" cy="4062651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всеобщность избирательных прав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равенство избирательных прав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тайное голосование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обязательность и периодичность выборов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альтернативность выборов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добровольность участия в выборах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организация и проведение выборов органами, не входящими в систему органов государственной власти и местного самоуправления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гласность и открытость избирательного процесса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690345" y="577672"/>
            <a:ext cx="5945489" cy="107721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Принципы избирательного права</a:t>
            </a:r>
            <a:endParaRPr lang="ru-RU" sz="3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 rot="10800000" flipV="1">
            <a:off x="1982140" y="652003"/>
            <a:ext cx="5357850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избирательных комиссий 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Российской Федерации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35" y="1988739"/>
            <a:ext cx="8585860" cy="38164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Центральная избирательная комиссия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Российской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Избирательные комиссии субъектов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избирательные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комиссии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Окружные избирательные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комиссии</a:t>
            </a:r>
          </a:p>
          <a:p>
            <a:pPr algn="ctr"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Территориальные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избирательные комиссии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Участковые избирательные комиссии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15749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965179" y="423956"/>
            <a:ext cx="5142203" cy="108337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alt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Основные стадии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избирательного процесса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00034" y="2118240"/>
            <a:ext cx="8072494" cy="406265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 выборов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информирование избирателей</a:t>
            </a:r>
            <a:endParaRPr lang="ru-RU" sz="2400" b="1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выдвижение и регистрация кандидатов </a:t>
            </a:r>
          </a:p>
          <a:p>
            <a:pPr indent="0" algn="just">
              <a:defRPr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     (списков кандидатов)</a:t>
            </a:r>
            <a:endParaRPr lang="ru-RU" sz="2400" b="1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предвыборная агитация</a:t>
            </a:r>
            <a:endParaRPr lang="ru-RU" sz="2400" b="1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составление и уточнение списков избирателей</a:t>
            </a:r>
            <a:endParaRPr lang="ru-RU" sz="2400" b="1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голосование на выборах</a:t>
            </a:r>
            <a:endParaRPr lang="ru-RU" sz="2400" b="1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установление итогов голосования и определение</a:t>
            </a:r>
          </a:p>
          <a:p>
            <a:pPr indent="0" algn="just">
              <a:defRPr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     результатов выборов</a:t>
            </a:r>
            <a:endParaRPr lang="ru-RU" sz="2400" b="1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рассмотрение избирательных споров</a:t>
            </a:r>
            <a:endParaRPr lang="ru-RU" sz="2400" b="1" dirty="0" smtClean="0"/>
          </a:p>
          <a:p>
            <a:pPr algn="just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4823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352</Words>
  <Application>Microsoft Office PowerPoint</Application>
  <PresentationFormat>Экран (4:3)</PresentationFormat>
  <Paragraphs>81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2_Тема Office</vt:lpstr>
      <vt:lpstr>3_Тема Office</vt:lpstr>
      <vt:lpstr>1_Тема Office</vt:lpstr>
      <vt:lpstr>Слайд 1</vt:lpstr>
      <vt:lpstr>Слайд 2</vt:lpstr>
      <vt:lpstr>Слайд 3</vt:lpstr>
      <vt:lpstr>Слайд 4</vt:lpstr>
      <vt:lpstr>Конституция России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Альберт</dc:creator>
  <cp:lastModifiedBy>Пользователь</cp:lastModifiedBy>
  <cp:revision>85</cp:revision>
  <cp:lastPrinted>2014-11-02T14:04:04Z</cp:lastPrinted>
  <dcterms:created xsi:type="dcterms:W3CDTF">2014-03-26T11:17:25Z</dcterms:created>
  <dcterms:modified xsi:type="dcterms:W3CDTF">2018-10-15T13:02:38Z</dcterms:modified>
</cp:coreProperties>
</file>